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"/>
  </p:notesMasterIdLst>
  <p:sldIdLst>
    <p:sldId id="257" r:id="rId4"/>
    <p:sldId id="259" r:id="rId5"/>
    <p:sldId id="258" r:id="rId6"/>
    <p:sldId id="273" r:id="rId7"/>
    <p:sldId id="274" r:id="rId8"/>
    <p:sldId id="275" r:id="rId9"/>
    <p:sldId id="260" r:id="rId10"/>
    <p:sldId id="261" r:id="rId11"/>
    <p:sldId id="262" r:id="rId12"/>
    <p:sldId id="256" r:id="rId13"/>
    <p:sldId id="265" r:id="rId14"/>
    <p:sldId id="263" r:id="rId15"/>
    <p:sldId id="264" r:id="rId16"/>
    <p:sldId id="269" r:id="rId17"/>
    <p:sldId id="271" r:id="rId18"/>
    <p:sldId id="270" r:id="rId19"/>
    <p:sldId id="272" r:id="rId20"/>
    <p:sldId id="276" r:id="rId21"/>
  </p:sldIdLst>
  <p:sldSz cx="12192000" cy="6858000"/>
  <p:notesSz cx="6858000" cy="9144000"/>
  <p:custDataLst>
    <p:tags r:id="rId22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slide" Target="slides/slide10.xml" /><Relationship Id="rId14" Type="http://schemas.openxmlformats.org/officeDocument/2006/relationships/slide" Target="slides/slide11.xml" /><Relationship Id="rId15" Type="http://schemas.openxmlformats.org/officeDocument/2006/relationships/slide" Target="slides/slide12.xml" /><Relationship Id="rId16" Type="http://schemas.openxmlformats.org/officeDocument/2006/relationships/slide" Target="slides/slide13.xml" /><Relationship Id="rId17" Type="http://schemas.openxmlformats.org/officeDocument/2006/relationships/slide" Target="slides/slide14.xml" /><Relationship Id="rId18" Type="http://schemas.openxmlformats.org/officeDocument/2006/relationships/slide" Target="slides/slide15.xml" /><Relationship Id="rId19" Type="http://schemas.openxmlformats.org/officeDocument/2006/relationships/slide" Target="slides/slide16.xml" /><Relationship Id="rId2" Type="http://schemas.openxmlformats.org/officeDocument/2006/relationships/slideMaster" Target="slideMasters/slideMaster2.xml" /><Relationship Id="rId20" Type="http://schemas.openxmlformats.org/officeDocument/2006/relationships/slide" Target="slides/slide17.xml" /><Relationship Id="rId21" Type="http://schemas.openxmlformats.org/officeDocument/2006/relationships/slide" Target="slides/slide18.xml" /><Relationship Id="rId22" Type="http://schemas.openxmlformats.org/officeDocument/2006/relationships/tags" Target="tags/tag1.xml" /><Relationship Id="rId23" Type="http://schemas.openxmlformats.org/officeDocument/2006/relationships/presProps" Target="presProps.xml" /><Relationship Id="rId24" Type="http://schemas.openxmlformats.org/officeDocument/2006/relationships/viewProps" Target="viewProps.xml" /><Relationship Id="rId25" Type="http://schemas.openxmlformats.org/officeDocument/2006/relationships/theme" Target="theme/theme1.xml" /><Relationship Id="rId26" Type="http://schemas.openxmlformats.org/officeDocument/2006/relationships/tableStyles" Target="tableStyles.xml" /><Relationship Id="rId3" Type="http://schemas.openxmlformats.org/officeDocument/2006/relationships/notesMaster" Target="notesMasters/notesMaster1.xml" /><Relationship Id="rId4" Type="http://schemas.openxmlformats.org/officeDocument/2006/relationships/slide" Target="slides/slide1.xml" /><Relationship Id="rId5" Type="http://schemas.openxmlformats.org/officeDocument/2006/relationships/slide" Target="slides/slide2.xml" /><Relationship Id="rId6" Type="http://schemas.openxmlformats.org/officeDocument/2006/relationships/slide" Target="slides/slide3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slide" Target="slides/slide6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69983C-548B-4734-B932-CB1B8EF43903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E28C7C-53B0-48D1-9E7F-BAAFE67AE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608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28C7C-53B0-48D1-9E7F-BAAFE67AECC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472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28C7C-53B0-48D1-9E7F-BAAFE67AECC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841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28C7C-53B0-48D1-9E7F-BAAFE67AECC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595427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9FBB58-4DE4-4EB5-4454-D8E0CADF55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BDE72B2-E1DE-D692-3B60-CFD0DE3CC4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7182A5-3104-B927-CD02-80404BD53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8D818-6ACF-4849-AC9D-663BACEC7520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34C6B0-9AD5-C5D0-2B31-CBCEFD07C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2BC8CC-CAB2-44AB-7196-5E2E1B52F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4552-DAB2-4EE9-A6F2-D7E630BA3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911301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72BE76-477B-1EA0-41F7-EF468CF09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4D823B6-B5E5-7D00-F5EB-A7F9269AB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8D818-6ACF-4849-AC9D-663BACEC7520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065BEBA-DE86-2E97-1C51-FC58EB4E1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A0DC5F-964A-43E7-CCDF-6D3D5B95B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4552-DAB2-4EE9-A6F2-D7E630BA3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136075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A315223-DFC2-A758-72FA-9EAF1FA22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8D818-6ACF-4849-AC9D-663BACEC7520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EEFCE54-59AA-ACB7-4529-D7F3CC115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86F8A37-8B7C-5F03-CC14-CA527C12D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4552-DAB2-4EE9-A6F2-D7E630BA3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057743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5918-DCDB-4E76-88C0-F7612D2D0CA6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6A9D4-8FD0-42AD-B517-72B27AEB8D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275935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theme" Target="../theme/theme1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theme" Target="../theme/theme2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159DE5-6DFD-54D9-1BF3-0C079718B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3A33E1-0346-1180-A6EC-9055B94876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3A8321-DED8-80C4-00D3-A0545F0CF2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8D818-6ACF-4849-AC9D-663BACEC7520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C60D11-BB5C-312A-ED37-B7A438753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773458-0EDE-0C2B-AC7A-DF8F6D20B1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F4552-DAB2-4EE9-A6F2-D7E630BA3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052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D5918-DCDB-4E76-88C0-F7612D2D0CA6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6A9D4-8FD0-42AD-B517-72B27AEB8D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086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1.jpe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7.jpeg" /><Relationship Id="rId4" Type="http://schemas.openxmlformats.org/officeDocument/2006/relationships/image" Target="../media/image17.jpeg" /><Relationship Id="rId5" Type="http://schemas.openxmlformats.org/officeDocument/2006/relationships/image" Target="../media/image18.jpeg" /><Relationship Id="rId6" Type="http://schemas.openxmlformats.org/officeDocument/2006/relationships/image" Target="../media/image19.jpe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5.jpeg" /><Relationship Id="rId3" Type="http://schemas.openxmlformats.org/officeDocument/2006/relationships/image" Target="../media/image20.jpeg" /><Relationship Id="rId4" Type="http://schemas.openxmlformats.org/officeDocument/2006/relationships/image" Target="../media/image21.jpeg" /><Relationship Id="rId5" Type="http://schemas.openxmlformats.org/officeDocument/2006/relationships/image" Target="../media/image22.jpe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5.jpeg" /><Relationship Id="rId3" Type="http://schemas.openxmlformats.org/officeDocument/2006/relationships/image" Target="../media/image23.jpeg" /><Relationship Id="rId4" Type="http://schemas.openxmlformats.org/officeDocument/2006/relationships/image" Target="../media/image24.jpeg" /><Relationship Id="rId5" Type="http://schemas.openxmlformats.org/officeDocument/2006/relationships/image" Target="../media/image25.jpe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5.jpeg" /><Relationship Id="rId3" Type="http://schemas.openxmlformats.org/officeDocument/2006/relationships/image" Target="../media/image26.jpeg" /><Relationship Id="rId4" Type="http://schemas.openxmlformats.org/officeDocument/2006/relationships/image" Target="../media/image27.jpe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5.jpeg" /><Relationship Id="rId3" Type="http://schemas.openxmlformats.org/officeDocument/2006/relationships/image" Target="../media/image28.jpeg" /><Relationship Id="rId4" Type="http://schemas.openxmlformats.org/officeDocument/2006/relationships/image" Target="../media/image29.jpeg" /><Relationship Id="rId5" Type="http://schemas.openxmlformats.org/officeDocument/2006/relationships/image" Target="../media/image30.jpe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5.jpeg" /><Relationship Id="rId3" Type="http://schemas.openxmlformats.org/officeDocument/2006/relationships/image" Target="../media/image31.jpeg" /><Relationship Id="rId4" Type="http://schemas.openxmlformats.org/officeDocument/2006/relationships/image" Target="../media/image32.jpeg" /><Relationship Id="rId5" Type="http://schemas.openxmlformats.org/officeDocument/2006/relationships/image" Target="../media/image33.jpeg" /><Relationship Id="rId6" Type="http://schemas.openxmlformats.org/officeDocument/2006/relationships/image" Target="../media/image34.jpe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5.jpeg" /><Relationship Id="rId3" Type="http://schemas.openxmlformats.org/officeDocument/2006/relationships/image" Target="../media/image35.jpeg" /><Relationship Id="rId4" Type="http://schemas.openxmlformats.org/officeDocument/2006/relationships/image" Target="../media/image36.jpeg" /><Relationship Id="rId5" Type="http://schemas.openxmlformats.org/officeDocument/2006/relationships/image" Target="../media/image37.jpe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3.jpeg" /><Relationship Id="rId3" Type="http://schemas.openxmlformats.org/officeDocument/2006/relationships/image" Target="../media/image4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5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5.jpeg" /><Relationship Id="rId3" Type="http://schemas.openxmlformats.org/officeDocument/2006/relationships/image" Target="../media/image6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5.jpeg" /><Relationship Id="rId3" Type="http://schemas.openxmlformats.org/officeDocument/2006/relationships/image" Target="../media/image6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7.jpeg" /><Relationship Id="rId3" Type="http://schemas.openxmlformats.org/officeDocument/2006/relationships/image" Target="../media/image8.png" /><Relationship Id="rId4" Type="http://schemas.openxmlformats.org/officeDocument/2006/relationships/image" Target="../media/image9.jpeg" /><Relationship Id="rId5" Type="http://schemas.openxmlformats.org/officeDocument/2006/relationships/image" Target="../media/image10.jpeg" /><Relationship Id="rId6" Type="http://schemas.openxmlformats.org/officeDocument/2006/relationships/image" Target="../media/image11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7.jpeg" /><Relationship Id="rId4" Type="http://schemas.openxmlformats.org/officeDocument/2006/relationships/image" Target="../media/image12.jpeg" /><Relationship Id="rId5" Type="http://schemas.openxmlformats.org/officeDocument/2006/relationships/image" Target="../media/image13.jpe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7.jpeg" /><Relationship Id="rId3" Type="http://schemas.openxmlformats.org/officeDocument/2006/relationships/image" Target="../media/image14.jpeg" /><Relationship Id="rId4" Type="http://schemas.openxmlformats.org/officeDocument/2006/relationships/image" Target="../media/image15.jpeg" /><Relationship Id="rId5" Type="http://schemas.openxmlformats.org/officeDocument/2006/relationships/image" Target="../media/image16.jpe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6" name="Picture 2" descr="Группа пчелки.путешествие в Англию">
            <a:extLst>
              <a:ext uri="{FF2B5EF4-FFF2-40B4-BE49-F238E27FC236}">
                <a16:creationId xmlns:a16="http://schemas.microsoft.com/office/drawing/2014/main" id="{4025B7F7-BD39-AE0F-E5DF-A11A69F42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972690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Picture 2" descr="https://i.pinimg.com/originals/a4/66/e4/a466e4d0ae4cff77d1bba0472fb21c05.png">
            <a:extLst>
              <a:ext uri="{FF2B5EF4-FFF2-40B4-BE49-F238E27FC236}">
                <a16:creationId xmlns:a16="http://schemas.microsoft.com/office/drawing/2014/main" id="{197597B1-5675-728D-403A-2A455776A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33251"/>
            <a:ext cx="12192000" cy="692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C15856-4975-AB71-6E9F-358C31A54655}"/>
              </a:ext>
            </a:extLst>
          </p:cNvPr>
          <p:cNvSpPr txBox="1"/>
          <p:nvPr/>
        </p:nvSpPr>
        <p:spPr>
          <a:xfrm>
            <a:off x="3762568" y="2506696"/>
            <a:ext cx="6613072" cy="1844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3600" b="1" i="1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Мы расскажем вам о том: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3600" b="1" i="1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Как мы в садике своём –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3600" b="1" i="1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Очень весело живём!</a:t>
            </a:r>
          </a:p>
        </p:txBody>
      </p:sp>
    </p:spTree>
    <p:extLst>
      <p:ext uri="{BB962C8B-B14F-4D97-AF65-F5344CB8AC3E}">
        <p14:creationId xmlns:p14="http://schemas.microsoft.com/office/powerpoint/2010/main" val="3741203417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Picture 2" descr="https://mypresentation.ru/documents/1197f978aae4022e810a04c4b1a0fecb/img1.jpg">
            <a:extLst>
              <a:ext uri="{FF2B5EF4-FFF2-40B4-BE49-F238E27FC236}">
                <a16:creationId xmlns:a16="http://schemas.microsoft.com/office/drawing/2014/main" id="{D4310667-1310-2EFF-35AD-DCD115CC9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68463C-739D-2710-13F5-5741D6B6A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475" y="1446244"/>
            <a:ext cx="3048002" cy="4842587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71443C-32D3-4E1E-5F60-8889EDCD1BA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605" r="11139" b="24898"/>
          <a:stretch>
            <a:fillRect/>
          </a:stretch>
        </p:blipFill>
        <p:spPr>
          <a:xfrm>
            <a:off x="4161455" y="1105677"/>
            <a:ext cx="3048001" cy="4907901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D37A6A-E0AA-B7AB-3DA6-BB95DA13C5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707"/>
          <a:stretch>
            <a:fillRect/>
          </a:stretch>
        </p:blipFill>
        <p:spPr>
          <a:xfrm>
            <a:off x="7529805" y="709126"/>
            <a:ext cx="3116424" cy="4907901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6" name="Свиток: горизонтальный 5">
            <a:extLst>
              <a:ext uri="{FF2B5EF4-FFF2-40B4-BE49-F238E27FC236}">
                <a16:creationId xmlns:a16="http://schemas.microsoft.com/office/drawing/2014/main" id="{87DE8D0A-555D-7600-8467-0AB4F0A9B84B}"/>
              </a:ext>
            </a:extLst>
          </p:cNvPr>
          <p:cNvSpPr/>
          <p:nvPr/>
        </p:nvSpPr>
        <p:spPr>
          <a:xfrm>
            <a:off x="793100" y="419878"/>
            <a:ext cx="3181739" cy="755779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  </a:t>
            </a:r>
            <a:r>
              <a:rPr lang="ru-RU" b="1">
                <a:solidFill>
                  <a:schemeClr val="tx1"/>
                </a:solidFill>
              </a:rPr>
              <a:t>Играем</a:t>
            </a:r>
          </a:p>
        </p:txBody>
      </p:sp>
    </p:spTree>
    <p:extLst>
      <p:ext uri="{BB962C8B-B14F-4D97-AF65-F5344CB8AC3E}">
        <p14:creationId xmlns:p14="http://schemas.microsoft.com/office/powerpoint/2010/main" val="3467934458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8C258F6-F739-5561-F298-0B55B8B6E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DAD0EE-6939-1A6B-8305-5EFCD1AC2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902" y="550505"/>
            <a:ext cx="3064037" cy="5495731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166A3B-8E34-E5AE-BADB-13A528CAC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8174" y="671803"/>
            <a:ext cx="3064037" cy="4702630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2AAD22-4BC9-B0FA-AB10-2CC186F01BA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339"/>
          <a:stretch>
            <a:fillRect/>
          </a:stretch>
        </p:blipFill>
        <p:spPr>
          <a:xfrm>
            <a:off x="3820071" y="1245635"/>
            <a:ext cx="3636971" cy="4366728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51783267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76D92A8-C4F2-4F0D-95CF-AAAAA4534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Свиток: горизонтальный 2">
            <a:extLst>
              <a:ext uri="{FF2B5EF4-FFF2-40B4-BE49-F238E27FC236}">
                <a16:creationId xmlns:a16="http://schemas.microsoft.com/office/drawing/2014/main" id="{E1B151CD-BAD2-1CCA-BAFC-DC633737E252}"/>
              </a:ext>
            </a:extLst>
          </p:cNvPr>
          <p:cNvSpPr/>
          <p:nvPr/>
        </p:nvSpPr>
        <p:spPr>
          <a:xfrm>
            <a:off x="2764680" y="536508"/>
            <a:ext cx="2789853" cy="793102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 </a:t>
            </a:r>
            <a:r>
              <a:rPr lang="ru-RU" b="1">
                <a:solidFill>
                  <a:schemeClr val="tx1"/>
                </a:solidFill>
              </a:rPr>
              <a:t>Строим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16DEFB-DBDB-9082-B6DE-B82694750F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558" b="20408"/>
          <a:stretch>
            <a:fillRect/>
          </a:stretch>
        </p:blipFill>
        <p:spPr>
          <a:xfrm>
            <a:off x="638418" y="1782146"/>
            <a:ext cx="3073368" cy="422676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6B6B36-10A3-EB49-3ABB-559D196FE3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7468" y="788438"/>
            <a:ext cx="4118789" cy="3293707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EFCB0F2-E6D2-3349-5B0D-A3A2F1AADE8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225" t="24625" r="8700"/>
          <a:stretch>
            <a:fillRect/>
          </a:stretch>
        </p:blipFill>
        <p:spPr>
          <a:xfrm>
            <a:off x="3900397" y="2143708"/>
            <a:ext cx="2602655" cy="3293707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63338751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76D92A8-C4F2-4F0D-95CF-AAAAA4534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Свиток: горизонтальный 3">
            <a:extLst>
              <a:ext uri="{FF2B5EF4-FFF2-40B4-BE49-F238E27FC236}">
                <a16:creationId xmlns:a16="http://schemas.microsoft.com/office/drawing/2014/main" id="{804B9947-8A46-FF15-563E-189AA9CB87DD}"/>
              </a:ext>
            </a:extLst>
          </p:cNvPr>
          <p:cNvSpPr/>
          <p:nvPr/>
        </p:nvSpPr>
        <p:spPr>
          <a:xfrm>
            <a:off x="4133459" y="348687"/>
            <a:ext cx="2817845" cy="1033272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>
                <a:solidFill>
                  <a:schemeClr val="tx1"/>
                </a:solidFill>
              </a:rPr>
              <a:t>Читаем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466D85-3CA1-8FA1-2BF7-130FCAE9A1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13" b="21497"/>
          <a:stretch>
            <a:fillRect/>
          </a:stretch>
        </p:blipFill>
        <p:spPr>
          <a:xfrm>
            <a:off x="1203649" y="1462481"/>
            <a:ext cx="3945051" cy="4798361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B396BE-A39A-0464-61B6-F6D116D2BB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354" b="16462"/>
          <a:stretch>
            <a:fillRect/>
          </a:stretch>
        </p:blipFill>
        <p:spPr>
          <a:xfrm>
            <a:off x="5971592" y="1462480"/>
            <a:ext cx="3844212" cy="4798361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45854259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76D92A8-C4F2-4F0D-95CF-AAAAA4534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637" y="0"/>
            <a:ext cx="12192000" cy="6857999"/>
          </a:xfrm>
          <a:prstGeom prst="rect">
            <a:avLst/>
          </a:prstGeom>
        </p:spPr>
      </p:pic>
      <p:sp>
        <p:nvSpPr>
          <p:cNvPr id="3" name="Свиток: горизонтальный 2">
            <a:extLst>
              <a:ext uri="{FF2B5EF4-FFF2-40B4-BE49-F238E27FC236}">
                <a16:creationId xmlns:a16="http://schemas.microsoft.com/office/drawing/2014/main" id="{F6706BAD-E1B0-6294-166A-F73A2F940F5D}"/>
              </a:ext>
            </a:extLst>
          </p:cNvPr>
          <p:cNvSpPr/>
          <p:nvPr/>
        </p:nvSpPr>
        <p:spPr>
          <a:xfrm>
            <a:off x="2708990" y="466531"/>
            <a:ext cx="3881534" cy="858416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>
                <a:solidFill>
                  <a:schemeClr val="tx1"/>
                </a:solidFill>
              </a:rPr>
              <a:t>Лепим, рисуем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3B4701-0EAE-50B9-9D6D-1331A2C7A3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751" r="6160" b="18367"/>
          <a:stretch>
            <a:fillRect/>
          </a:stretch>
        </p:blipFill>
        <p:spPr>
          <a:xfrm>
            <a:off x="474305" y="1541882"/>
            <a:ext cx="2894046" cy="4516017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7D3035-05E2-07CA-D2FA-426F4FC66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7674" y="1019367"/>
            <a:ext cx="2724539" cy="4516017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0DA51DA-23EB-F22B-4BA0-5CE890DC0DC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9320" b="24082"/>
          <a:stretch>
            <a:fillRect/>
          </a:stretch>
        </p:blipFill>
        <p:spPr>
          <a:xfrm>
            <a:off x="3566626" y="1791478"/>
            <a:ext cx="4212773" cy="3526973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1821444"/>
      </p:ext>
    </p:extLst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76D92A8-C4F2-4F0D-95CF-AAAAA4534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Свиток: горизонтальный 2">
            <a:extLst>
              <a:ext uri="{FF2B5EF4-FFF2-40B4-BE49-F238E27FC236}">
                <a16:creationId xmlns:a16="http://schemas.microsoft.com/office/drawing/2014/main" id="{DDF3B612-C7BC-3802-BCD8-EC0B260A373A}"/>
              </a:ext>
            </a:extLst>
          </p:cNvPr>
          <p:cNvSpPr/>
          <p:nvPr/>
        </p:nvSpPr>
        <p:spPr>
          <a:xfrm>
            <a:off x="3405673" y="429210"/>
            <a:ext cx="4842587" cy="905068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>
                <a:solidFill>
                  <a:schemeClr val="tx1"/>
                </a:solidFill>
              </a:rPr>
              <a:t>Первая выставка детско – родительского творчества: «Что нам осень подарила»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F9538B-12A6-3DE3-C551-5A7B64D9B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45" y="1604866"/>
            <a:ext cx="2444620" cy="3321698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01CB2E-FDBA-495B-4A7C-3C1D38A738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449"/>
          <a:stretch>
            <a:fillRect/>
          </a:stretch>
        </p:blipFill>
        <p:spPr>
          <a:xfrm>
            <a:off x="3111448" y="1604866"/>
            <a:ext cx="2575249" cy="332169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3654769-8462-3889-A623-668071B9C1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2560" y="1604864"/>
            <a:ext cx="2444621" cy="3321697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C5F8EDC-B767-E74F-3D00-9048FB4524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6635" y="1604865"/>
            <a:ext cx="2511801" cy="3321697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15555247"/>
      </p:ext>
    </p:extLst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76D92A8-C4F2-4F0D-95CF-AAAAA4534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2C03ED-B506-7355-27EB-C86424C5E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50" y="3359022"/>
            <a:ext cx="4457632" cy="300446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632E6D-F735-5C65-E6F4-2FAB112661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449" y="494517"/>
            <a:ext cx="4457632" cy="263123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A26AC1A-0553-2CF5-4FFB-2404283D13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8831" y="1156998"/>
            <a:ext cx="3275045" cy="440404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03447156"/>
      </p:ext>
    </p:extLst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6" name="Picture 2" descr="https://i.pinimg.com/originals/a4/66/e4/a466e4d0ae4cff77d1bba0472fb21c0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92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086808" y="1968759"/>
            <a:ext cx="4076288" cy="2702994"/>
          </a:xfrm>
        </p:spPr>
        <p:txBody>
          <a:bodyPr>
            <a:normAutofit fontScale="90000"/>
          </a:bodyPr>
          <a:lstStyle/>
          <a:p>
            <a:r>
              <a:rPr lang="ru-RU" sz="6600" b="1">
                <a:solidFill>
                  <a:srgbClr val="C00000"/>
                </a:solidFill>
                <a:latin typeface="+mn-lt"/>
              </a:rPr>
              <a:t>   Спасибо </a:t>
            </a:r>
            <a:br>
              <a:rPr lang="ru-RU" sz="6600" b="1">
                <a:solidFill>
                  <a:srgbClr val="C00000"/>
                </a:solidFill>
                <a:latin typeface="+mn-lt"/>
              </a:rPr>
            </a:br>
            <a:r>
              <a:rPr lang="ru-RU" sz="6600" b="1">
                <a:solidFill>
                  <a:srgbClr val="C00000"/>
                </a:solidFill>
                <a:latin typeface="+mn-lt"/>
              </a:rPr>
              <a:t>         за</a:t>
            </a:r>
            <a:br>
              <a:rPr lang="ru-RU" sz="6600" b="1">
                <a:solidFill>
                  <a:srgbClr val="C00000"/>
                </a:solidFill>
                <a:latin typeface="+mn-lt"/>
              </a:rPr>
            </a:br>
            <a:r>
              <a:rPr lang="ru-RU" sz="6600" b="1">
                <a:solidFill>
                  <a:srgbClr val="C00000"/>
                </a:solidFill>
                <a:latin typeface="+mn-lt"/>
              </a:rPr>
              <a:t> внимание!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838200" y="3549535"/>
            <a:ext cx="566651" cy="457200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 contourW="12700">
              <a:bevelT w="38100" h="38100"/>
              <a:bevelB w="38100" h="38100"/>
              <a:contourClr>
                <a:schemeClr val="tx1"/>
              </a:contourClr>
            </a:sp3d>
          </a:bodyPr>
          <a:lstStyle/>
          <a:p>
            <a:pPr marL="0" indent="0">
              <a:buNone/>
            </a:pPr>
            <a:r>
              <a:rPr lang="ru-RU" sz="6000" b="1" i="1">
                <a:solidFill>
                  <a:srgbClr val="C00000"/>
                </a:solidFill>
                <a:effectLst>
                  <a:outerShdw blurRad="50800" dist="50800" dir="5400000" algn="ctr" rotWithShape="0">
                    <a:srgbClr val="C00000"/>
                  </a:outerShdw>
                  <a:reflection stA="45000" endPos="1000" dist="50800" dir="5400000" sy="-100000" algn="bl" rotWithShape="0"/>
                </a:effectLst>
              </a:rPr>
              <a:t>             </a:t>
            </a:r>
            <a:endParaRPr lang="ru-RU" sz="1600" i="1">
              <a:effectLst>
                <a:reflection stA="45000" endPos="1000" dist="50800" dir="5400000" sy="-100000" algn="bl" rotWithShape="0"/>
              </a:effectLst>
            </a:endParaRPr>
          </a:p>
          <a:p>
            <a:endParaRPr lang="ru-RU" sz="6000">
              <a:effectLst>
                <a:outerShdw blurRad="50800" dist="50800" dir="5400000" algn="ctr" rotWithShape="0">
                  <a:srgbClr val="C00000"/>
                </a:outerShdw>
                <a:reflection stA="45000" endPos="1000" dist="50800" dir="5400000" sy="-100000" algn="bl" rotWithShape="0"/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736676" y="4671753"/>
            <a:ext cx="1280160" cy="149629"/>
          </a:xfrm>
        </p:spPr>
        <p:txBody>
          <a:bodyPr>
            <a:normAutofit fontScale="25000" lnSpcReduction="20000"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160833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F3B7A3-EF45-7741-5C2C-A1E3C1420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694" y="1399591"/>
            <a:ext cx="8593493" cy="3834882"/>
          </a:xfrm>
        </p:spPr>
        <p:txBody>
          <a:bodyPr>
            <a:normAutofit/>
          </a:bodyPr>
          <a:lstStyle/>
          <a:p>
            <a:r>
              <a:rPr kumimoji="0" lang="ru-RU" sz="36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lang="ru-RU" sz="3600" b="1" i="1">
                <a:solidFill>
                  <a:srgbClr val="002060"/>
                </a:solidFill>
                <a:latin typeface="Calibri" panose="020f0502020204030204"/>
              </a:rPr>
              <a:t>Г</a:t>
            </a:r>
            <a:r>
              <a:rPr kumimoji="0" lang="ru-RU" sz="3600" b="1" i="1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руппа №2 раннего возраста «Пчёлки»</a:t>
            </a:r>
            <a:br>
              <a:rPr kumimoji="0" lang="ru-RU" sz="3600" b="1" i="1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ru-RU" sz="3600" b="1" i="1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                от 1 года до 2 лет</a:t>
            </a:r>
            <a:br>
              <a:rPr kumimoji="0" lang="ru-RU" sz="3600" b="1" i="1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ru-RU" sz="3600" b="1" i="1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         МДОУ «Детский сад №27»</a:t>
            </a:r>
            <a:br>
              <a:rPr kumimoji="0" lang="ru-RU" sz="3600" b="1" i="1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endParaRPr lang="ru-RU" sz="3600"/>
          </a:p>
        </p:txBody>
      </p:sp>
      <p:pic>
        <p:nvPicPr>
          <p:cNvPr id="3" name="Picture 2" descr="https://i.pinimg.com/originals/a4/66/e4/a466e4d0ae4cff77d1bba0472fb21c05.png">
            <a:extLst>
              <a:ext uri="{FF2B5EF4-FFF2-40B4-BE49-F238E27FC236}">
                <a16:creationId xmlns:a16="http://schemas.microsoft.com/office/drawing/2014/main" id="{993AB460-5F63-D740-E4F7-CDD26ABA2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92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503933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Picture 4" descr="https://ds03.infourok.ru/uploads/ex/0c07/00032cce-b9885326/hello_html_m679808a4.jpg">
            <a:extLst>
              <a:ext uri="{FF2B5EF4-FFF2-40B4-BE49-F238E27FC236}">
                <a16:creationId xmlns:a16="http://schemas.microsoft.com/office/drawing/2014/main" id="{593B4E64-D24D-B8A9-0126-27B50D78A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DF3B40-AE42-9398-474A-32CEF0473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0773" y="1001174"/>
            <a:ext cx="4749196" cy="2877561"/>
          </a:xfrm>
          <a:prstGeom prst="rect">
            <a:avLst/>
          </a:prstGeom>
        </p:spPr>
      </p:pic>
      <p:sp>
        <p:nvSpPr>
          <p:cNvPr id="7" name="Свиток: вертикальный 6">
            <a:extLst>
              <a:ext uri="{FF2B5EF4-FFF2-40B4-BE49-F238E27FC236}">
                <a16:creationId xmlns:a16="http://schemas.microsoft.com/office/drawing/2014/main" id="{DFC64602-3DF6-9382-D4E7-E15016F803A1}"/>
              </a:ext>
            </a:extLst>
          </p:cNvPr>
          <p:cNvSpPr/>
          <p:nvPr/>
        </p:nvSpPr>
        <p:spPr>
          <a:xfrm>
            <a:off x="7175240" y="2090057"/>
            <a:ext cx="3816220" cy="2877561"/>
          </a:xfrm>
          <a:prstGeom prst="verticalScroll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Девиз нашей группы: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Маленькие пчёлки не сидят без дела,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Знания получают и несут их смело.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играх, песнях, спорте ловко применяют,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Маленькие пчёлки учатся, играя!</a:t>
            </a:r>
            <a:endParaRPr lang="ru-RU"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002702442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76D92A8-C4F2-4F0D-95CF-AAAAA4534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2ECD77-CFC2-1E91-993B-12F681AA0E8F}"/>
              </a:ext>
            </a:extLst>
          </p:cNvPr>
          <p:cNvSpPr txBox="1"/>
          <p:nvPr/>
        </p:nvSpPr>
        <p:spPr>
          <a:xfrm>
            <a:off x="2155372" y="1890117"/>
            <a:ext cx="7651102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Воспитательно – образовательная работа с детьми проводится на основе общеобразовательной программы дошкольного образования </a:t>
            </a:r>
            <a:b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«От рождения до школы» под редакцией Н.Е. Вераксы, Т.С. Комаровой, М.А. Васильевой.</a:t>
            </a:r>
            <a:b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Программа предусматривает решение образовательных задач в совместной деятельности взрослого и детей, самостоятельной деятельности детей не только в рамках организованной образовательной деятельности, но и при проведении режимных моментов. Также программа направлена на создание условий для успешной адаптации детей к условиям дошкольного учреждения. </a:t>
            </a:r>
            <a:b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13309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76D92A8-C4F2-4F0D-95CF-AAAAA4534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5D5C95-D7F3-B4ED-0AB9-298F8FC6F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200" y="3243056"/>
            <a:ext cx="353599" cy="3718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82C94E-39D7-BBFC-B7B4-09ED778C7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600" y="3395456"/>
            <a:ext cx="353599" cy="3718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51EBFB-CC94-784D-B898-79670AE713DA}"/>
              </a:ext>
            </a:extLst>
          </p:cNvPr>
          <p:cNvSpPr txBox="1"/>
          <p:nvPr/>
        </p:nvSpPr>
        <p:spPr>
          <a:xfrm>
            <a:off x="2717541" y="898997"/>
            <a:ext cx="61628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Ведущая цель в работе с детьми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группы раннего возраста: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280DC5-29D5-3EA0-4BEF-B881A1397F90}"/>
              </a:ext>
            </a:extLst>
          </p:cNvPr>
          <p:cNvSpPr txBox="1"/>
          <p:nvPr/>
        </p:nvSpPr>
        <p:spPr>
          <a:xfrm>
            <a:off x="2614905" y="1822039"/>
            <a:ext cx="61628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Обеспечить социальное благополучие каждого ребенка в процессе всестороннего развития личности в условиях дошкольного образовательного учреждения и семьи. </a:t>
            </a:r>
            <a:b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EA92D-212F-ADD5-8D16-9CB49AF2C29A}"/>
              </a:ext>
            </a:extLst>
          </p:cNvPr>
          <p:cNvSpPr txBox="1"/>
          <p:nvPr/>
        </p:nvSpPr>
        <p:spPr>
          <a:xfrm>
            <a:off x="2717541" y="2857209"/>
            <a:ext cx="61628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Цель реализовать в процессе разнообразных видов деятельности: игровой, коммуникативной, двигательной, трудовой, познавательно-исследовательской, музыкально-художественной и чтения художественной литературы.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839914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76D92A8-C4F2-4F0D-95CF-AAAAA4534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544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5D5C95-D7F3-B4ED-0AB9-298F8FC6F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200" y="3243056"/>
            <a:ext cx="353599" cy="3718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82C94E-39D7-BBFC-B7B4-09ED778C7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600" y="3395456"/>
            <a:ext cx="353599" cy="3718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40626F-3D36-79D1-26D9-A73A1C947A54}"/>
              </a:ext>
            </a:extLst>
          </p:cNvPr>
          <p:cNvSpPr txBox="1"/>
          <p:nvPr/>
        </p:nvSpPr>
        <p:spPr>
          <a:xfrm>
            <a:off x="2726872" y="999775"/>
            <a:ext cx="61628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Задачи: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A656BF-79D8-07CD-1C08-5F0AB781A7D8}"/>
              </a:ext>
            </a:extLst>
          </p:cNvPr>
          <p:cNvSpPr txBox="1"/>
          <p:nvPr/>
        </p:nvSpPr>
        <p:spPr>
          <a:xfrm>
            <a:off x="3014565" y="1717048"/>
            <a:ext cx="6162868" cy="2841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Создать условия для повышения качества обучения и воспитания детей раннего возраста в соответствии с ФГОС.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Охрана и укрепление физического и психического здоровья детей, в том числе их эмоционального благополучия; </a:t>
            </a: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Создание  благоприятных условий развития детей в соответствии с их возрастными и индивидуальными особенностями</a:t>
            </a:r>
          </a:p>
        </p:txBody>
      </p:sp>
    </p:spTree>
    <p:extLst>
      <p:ext uri="{BB962C8B-B14F-4D97-AF65-F5344CB8AC3E}">
        <p14:creationId xmlns:p14="http://schemas.microsoft.com/office/powerpoint/2010/main" val="2217756576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Picture 2" descr="https://mypresentation.ru/documents/1197f978aae4022e810a04c4b1a0fecb/img1.jpg">
            <a:extLst>
              <a:ext uri="{FF2B5EF4-FFF2-40B4-BE49-F238E27FC236}">
                <a16:creationId xmlns:a16="http://schemas.microsoft.com/office/drawing/2014/main" id="{277D4295-836C-52E4-CB4F-F23823458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0DB711-D613-A3BD-7F21-41192C268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94" y="-153278"/>
            <a:ext cx="9039808" cy="2062065"/>
          </a:xfrm>
          <a:prstGeom prst="rect">
            <a:avLst/>
          </a:prstGeom>
        </p:spPr>
      </p:pic>
      <p:pic>
        <p:nvPicPr>
          <p:cNvPr id="7" name="Объект 5">
            <a:extLst>
              <a:ext uri="{FF2B5EF4-FFF2-40B4-BE49-F238E27FC236}">
                <a16:creationId xmlns:a16="http://schemas.microsoft.com/office/drawing/2014/main" id="{9A43828D-8160-1B3B-6BAB-931D5119F0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106206" y="1595872"/>
            <a:ext cx="2267180" cy="4058571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AE51E67-0D40-5D9D-1968-F48D1E9670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3519" y="1596843"/>
            <a:ext cx="2472860" cy="4057600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0AFDEA6-87D0-7BB7-7E3E-76C7746319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4" t="19170" r="21757"/>
          <a:stretch>
            <a:fillRect/>
          </a:stretch>
        </p:blipFill>
        <p:spPr>
          <a:xfrm>
            <a:off x="7246337" y="1572546"/>
            <a:ext cx="2267180" cy="4058571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sp>
        <p:nvSpPr>
          <p:cNvPr id="10" name="Свиток: горизонтальный 9">
            <a:extLst>
              <a:ext uri="{FF2B5EF4-FFF2-40B4-BE49-F238E27FC236}">
                <a16:creationId xmlns:a16="http://schemas.microsoft.com/office/drawing/2014/main" id="{56C96ABD-C188-B6FE-A652-D696F7D504B4}"/>
              </a:ext>
            </a:extLst>
          </p:cNvPr>
          <p:cNvSpPr/>
          <p:nvPr/>
        </p:nvSpPr>
        <p:spPr>
          <a:xfrm>
            <a:off x="953949" y="5667831"/>
            <a:ext cx="2571693" cy="858416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Воспитатель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Буката Ольга Сергеевна</a:t>
            </a:r>
          </a:p>
        </p:txBody>
      </p:sp>
      <p:sp>
        <p:nvSpPr>
          <p:cNvPr id="15" name="Свиток: горизонтальный 14">
            <a:extLst>
              <a:ext uri="{FF2B5EF4-FFF2-40B4-BE49-F238E27FC236}">
                <a16:creationId xmlns:a16="http://schemas.microsoft.com/office/drawing/2014/main" id="{2088EF14-2293-645B-7DD8-29547C79154C}"/>
              </a:ext>
            </a:extLst>
          </p:cNvPr>
          <p:cNvSpPr/>
          <p:nvPr/>
        </p:nvSpPr>
        <p:spPr>
          <a:xfrm>
            <a:off x="3874371" y="5667831"/>
            <a:ext cx="2751155" cy="871804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Воспитатель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Архипова Ольга Васильевна</a:t>
            </a:r>
          </a:p>
        </p:txBody>
      </p:sp>
      <p:sp>
        <p:nvSpPr>
          <p:cNvPr id="20" name="Свиток: горизонтальный 19">
            <a:extLst>
              <a:ext uri="{FF2B5EF4-FFF2-40B4-BE49-F238E27FC236}">
                <a16:creationId xmlns:a16="http://schemas.microsoft.com/office/drawing/2014/main" id="{47D005E4-AA85-995B-2D38-7ED06759E432}"/>
              </a:ext>
            </a:extLst>
          </p:cNvPr>
          <p:cNvSpPr/>
          <p:nvPr/>
        </p:nvSpPr>
        <p:spPr>
          <a:xfrm>
            <a:off x="6876651" y="5644505"/>
            <a:ext cx="3006551" cy="895130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Младший  воспитатель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Морозова Нина Сабировна</a:t>
            </a: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903851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Picture 2" descr="https://mypresentation.ru/documents/1197f978aae4022e810a04c4b1a0fecb/img1.jpg">
            <a:extLst>
              <a:ext uri="{FF2B5EF4-FFF2-40B4-BE49-F238E27FC236}">
                <a16:creationId xmlns:a16="http://schemas.microsoft.com/office/drawing/2014/main" id="{D0F18640-4E06-266E-3030-743E46813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31845" y="0"/>
            <a:ext cx="127238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виток: горизонтальный 2">
            <a:extLst>
              <a:ext uri="{FF2B5EF4-FFF2-40B4-BE49-F238E27FC236}">
                <a16:creationId xmlns:a16="http://schemas.microsoft.com/office/drawing/2014/main" id="{9048933A-F205-3F94-A6A7-30A17D5A1E83}"/>
              </a:ext>
            </a:extLst>
          </p:cNvPr>
          <p:cNvSpPr/>
          <p:nvPr/>
        </p:nvSpPr>
        <p:spPr>
          <a:xfrm>
            <a:off x="3268823" y="294252"/>
            <a:ext cx="5122508" cy="1091682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36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Наша группа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4F8580-49CC-E55A-BCE6-20D6E00A6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8027" y="2071395"/>
            <a:ext cx="5122507" cy="358295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C518EB-B5C0-3872-6000-7799DF5C29B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9955"/>
          <a:stretch>
            <a:fillRect/>
          </a:stretch>
        </p:blipFill>
        <p:spPr>
          <a:xfrm>
            <a:off x="940837" y="1497901"/>
            <a:ext cx="3581884" cy="4940221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27832585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Picture 2" descr="https://mypresentation.ru/documents/1197f978aae4022e810a04c4b1a0fecb/img1.jpg">
            <a:extLst>
              <a:ext uri="{FF2B5EF4-FFF2-40B4-BE49-F238E27FC236}">
                <a16:creationId xmlns:a16="http://schemas.microsoft.com/office/drawing/2014/main" id="{17111553-D99A-DAA9-157C-7D57CA994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4022"/>
            <a:ext cx="12192000" cy="686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8B91BB-942B-0597-F838-B8891DA70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185" y="699796"/>
            <a:ext cx="3666929" cy="3526971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D74EA8-5381-7EB5-5977-4DD130EE7D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7848" y="1922107"/>
            <a:ext cx="3536303" cy="3713585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DC6387-20F3-E9B8-C3F8-B9678986E1B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291"/>
          <a:stretch>
            <a:fillRect/>
          </a:stretch>
        </p:blipFill>
        <p:spPr>
          <a:xfrm>
            <a:off x="8024324" y="699796"/>
            <a:ext cx="3654491" cy="3526971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88374136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r="http://schemas.openxmlformats.org/officeDocument/2006/relationships"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Широкоэкранный</PresentationFormat>
  <Paragraphs>32</Paragraphs>
  <Slides>18</Slides>
  <Notes>3</Notes>
  <TotalTime>226</TotalTime>
  <HiddenSlides>0</HiddenSlides>
  <MMClips>0</MMClips>
  <ScaleCrop>0</ScaleCrop>
  <HeadingPairs>
    <vt:vector baseType="variant" size="6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baseType="lpstr" size="23">
      <vt:lpstr>Arial</vt:lpstr>
      <vt:lpstr>Calibri Light</vt:lpstr>
      <vt:lpstr>Calibri</vt:lpstr>
      <vt:lpstr>Open Sans</vt:lpstr>
      <vt:lpstr>Тема Office</vt:lpstr>
      <vt:lpstr>PowerPoint Presentation</vt:lpstr>
      <vt:lpstr> Группа №2 раннего возраста «Пчёлки»                 от 1 года до 2 лет          МДОУ «Детский сад №27»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Спасибо          за внимание!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Презентация PowerPoint</dc:title>
  <dc:creator>sanek.bukach@mail.ru</dc:creator>
  <cp:lastModifiedBy>sanek.bukach@mail.ru</cp:lastModifiedBy>
  <cp:revision>2</cp:revision>
  <dcterms:created xsi:type="dcterms:W3CDTF">2022-10-16T09:48:39Z</dcterms:created>
  <dcterms:modified xsi:type="dcterms:W3CDTF">2022-10-17T16:21:27Z</dcterms:modified>
</cp:coreProperties>
</file>